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3" d="100"/>
          <a:sy n="73" d="100"/>
        </p:scale>
        <p:origin x="-10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BA68-C54C-40CC-B7EA-71E95CBAA6B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406B-C8BF-4F24-A6F7-FAD0AAE6D2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14DF3-0F2E-4BF0-B6DF-27B8A1B7DF8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FECF81-BF93-4888-A37A-4AE3D0E7264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B499-6902-4652-9773-F3078D8A7A5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B6149-E59D-480B-8ADD-DF3510F88A4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2E39D-1860-41C7-8B22-F913A3A3648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A36A-FEFB-41A4-B93F-CC651435D56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57F39-D9D2-4251-AB4F-A8B80BB4596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61F0-F550-4307-B3AB-7809333B6FB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C47FF-E4C1-4F6F-802D-3CE5DEF5B6C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61F7-9E08-4594-9110-3B854184565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33AFD4-E7B8-44F3-8D91-A45B4E372046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0/EasternFront1915b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Chemical Warfare Agents:  from 1915 to the present day</a:t>
            </a:r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/>
              <a:t>Dr D J  Baker</a:t>
            </a:r>
          </a:p>
          <a:p>
            <a:r>
              <a:rPr lang="en-GB" sz="1800"/>
              <a:t>H</a:t>
            </a:r>
            <a:r>
              <a:rPr lang="en-GB" sz="1800">
                <a:cs typeface="Arial" charset="0"/>
              </a:rPr>
              <a:t>ôpital Necker – Enfants Malades</a:t>
            </a:r>
          </a:p>
          <a:p>
            <a:r>
              <a:rPr lang="en-GB" sz="1800">
                <a:cs typeface="Arial" charset="0"/>
              </a:rPr>
              <a:t>Paris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François Auguste Victor Grignard</a:t>
            </a:r>
            <a:r>
              <a:rPr 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French chemist and professor at the University of Nancy</a:t>
            </a:r>
          </a:p>
          <a:p>
            <a:r>
              <a:rPr lang="en-GB" sz="2400"/>
              <a:t>Work on the development of phosgene and the detection of mustard gas</a:t>
            </a:r>
          </a:p>
          <a:p>
            <a:r>
              <a:rPr lang="en-GB" sz="2400"/>
              <a:t>Nobel prize for the discovery of the Grignard reaction allowing the synthesis of large organic molecules </a:t>
            </a:r>
            <a:endParaRPr lang="en-US" sz="24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sz="2800"/>
          </a:p>
        </p:txBody>
      </p:sp>
      <p:pic>
        <p:nvPicPr>
          <p:cNvPr id="11270" name="Picture 6" descr="Viktor-grign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41438"/>
            <a:ext cx="3698875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Gerhardt Schrader</a:t>
            </a:r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German chemist who worked within the post First War chemical dye conglomerate, IG Farben</a:t>
            </a:r>
          </a:p>
          <a:p>
            <a:pPr>
              <a:lnSpc>
                <a:spcPct val="90000"/>
              </a:lnSpc>
            </a:pPr>
            <a:r>
              <a:rPr lang="en-GB" sz="2400"/>
              <a:t>Work on pesticides in the 1930’s led to the chance discovery of a whole new class of toxic agents – the nerve agents</a:t>
            </a:r>
          </a:p>
          <a:p>
            <a:pPr>
              <a:lnSpc>
                <a:spcPct val="90000"/>
              </a:lnSpc>
            </a:pPr>
            <a:r>
              <a:rPr lang="en-GB" sz="2400"/>
              <a:t>This opened up a completely new area of chemical warfare – the attack on the nervous system.</a:t>
            </a:r>
            <a:endParaRPr lang="en-US" sz="2400"/>
          </a:p>
        </p:txBody>
      </p:sp>
      <p:pic>
        <p:nvPicPr>
          <p:cNvPr id="12293" name="Picture 5" descr="schrad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420938"/>
            <a:ext cx="2644775" cy="264477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The beginnings of modern chemical warfare</a:t>
            </a:r>
            <a:endParaRPr lang="en-US" sz="28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1854 – the British chemist Lyon Playfair suggested the use of a shell containing cyanide to break the siege of Sevastopol </a:t>
            </a:r>
          </a:p>
          <a:p>
            <a:pPr>
              <a:lnSpc>
                <a:spcPct val="90000"/>
              </a:lnSpc>
            </a:pPr>
            <a:r>
              <a:rPr lang="en-GB" sz="2800"/>
              <a:t>1862 – the US Civil War:  the chemist John Doughty suggested the use of shells containing chlorine against an entrenched enemy</a:t>
            </a:r>
          </a:p>
          <a:p>
            <a:pPr>
              <a:lnSpc>
                <a:spcPct val="90000"/>
              </a:lnSpc>
            </a:pPr>
            <a:r>
              <a:rPr lang="en-GB" sz="2800"/>
              <a:t>Both suggestions rejected by the military on moral grounds</a:t>
            </a:r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Chemical agents:  weapons of desperation</a:t>
            </a:r>
            <a:endParaRPr lang="en-US" sz="36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Both the previous examples demonstrate that chemical warfare was considered where there was a situation of military stalemate</a:t>
            </a:r>
          </a:p>
          <a:p>
            <a:pPr>
              <a:lnSpc>
                <a:spcPct val="80000"/>
              </a:lnSpc>
            </a:pPr>
            <a:r>
              <a:rPr lang="en-GB" sz="2800"/>
              <a:t>Exactly the conditions of the trench war in 1915</a:t>
            </a:r>
          </a:p>
          <a:p>
            <a:pPr>
              <a:lnSpc>
                <a:spcPct val="80000"/>
              </a:lnSpc>
            </a:pPr>
            <a:r>
              <a:rPr lang="en-GB" sz="2800"/>
              <a:t>1915 and other examples of the military  use of chemical agents through the 20th century show that gas warfare is driven by conditions of stasis in battle</a:t>
            </a:r>
          </a:p>
          <a:p>
            <a:pPr>
              <a:lnSpc>
                <a:spcPct val="80000"/>
              </a:lnSpc>
            </a:pPr>
            <a:r>
              <a:rPr lang="en-GB" sz="2800"/>
              <a:t>The use of chemical warfare agents against unprotected civilians different:  weapons or terror.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control of chemical warfare prior to the First World War</a:t>
            </a:r>
            <a:r>
              <a:rPr lang="en-US" sz="40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1675 – Strasbourg treaty following the use of incendiary devices by Bernhard von Galen, Bishop of Munster</a:t>
            </a:r>
          </a:p>
          <a:p>
            <a:r>
              <a:rPr lang="en-GB"/>
              <a:t>1899 Hague Convention banned the use of chemical weapons but only if delivered by shell or other projectiles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Chemical weapons acting on the lungs and respiratory tract</a:t>
            </a:r>
            <a:endParaRPr lang="en-US" sz="36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Development by the Germans based upon strong industrial capacity</a:t>
            </a:r>
          </a:p>
          <a:p>
            <a:r>
              <a:rPr lang="en-GB"/>
              <a:t>Earliest lung damaging agents were widely – used toxic industrial chemicals: chlorine and phosgene</a:t>
            </a:r>
          </a:p>
          <a:p>
            <a:r>
              <a:rPr lang="en-GB"/>
              <a:t>Although April 1915 is usually regarded as the first use of a lung damaging agent there were earlier attacks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The first use of lung damaging agents</a:t>
            </a:r>
            <a:r>
              <a:rPr lang="en-US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1914 – use of lachrymogens ( which are not classed as chemical warfare agents) by the French Army to harass the enemy</a:t>
            </a:r>
          </a:p>
          <a:p>
            <a:pPr>
              <a:lnSpc>
                <a:spcPct val="80000"/>
              </a:lnSpc>
            </a:pPr>
            <a:r>
              <a:rPr lang="en-GB" sz="2800"/>
              <a:t>January 1915 – German use of T – shells ( containing the irritant xylyl bromide) against the Russians at the Battle of Bolimov</a:t>
            </a:r>
          </a:p>
          <a:p>
            <a:pPr>
              <a:lnSpc>
                <a:spcPct val="80000"/>
              </a:lnSpc>
            </a:pPr>
            <a:r>
              <a:rPr lang="en-GB" sz="2800"/>
              <a:t>Attack failed since the cold conditions did not permit evaporation of the agent</a:t>
            </a:r>
          </a:p>
          <a:p>
            <a:pPr>
              <a:lnSpc>
                <a:spcPct val="80000"/>
              </a:lnSpc>
            </a:pPr>
            <a:r>
              <a:rPr lang="en-GB" sz="2800"/>
              <a:t>The Russians did not think it worthwhile to report this attack to the Allies since the gas was of little effect</a:t>
            </a:r>
            <a:endParaRPr 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Ypres:  April 22nd 1915:  the first proper chemical warfare attack</a:t>
            </a:r>
            <a:r>
              <a:rPr lang="en-US" sz="400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German attack against Zouave and Canadian troops in the Ypres salient</a:t>
            </a:r>
          </a:p>
          <a:p>
            <a:pPr>
              <a:lnSpc>
                <a:spcPct val="80000"/>
              </a:lnSpc>
            </a:pPr>
            <a:r>
              <a:rPr lang="en-GB" sz="2000"/>
              <a:t>168 tonnes of chlorine released by the Germans from 6000 prepositioned cylinders.  Aerial intelligence warnings ignored</a:t>
            </a:r>
          </a:p>
          <a:p>
            <a:pPr>
              <a:lnSpc>
                <a:spcPct val="80000"/>
              </a:lnSpc>
            </a:pPr>
            <a:r>
              <a:rPr lang="en-GB" sz="2000"/>
              <a:t>Mass casualties and fatalities from upper respiratory tract effects and toxic pulmonary oedema.</a:t>
            </a:r>
          </a:p>
          <a:p>
            <a:pPr>
              <a:lnSpc>
                <a:spcPct val="80000"/>
              </a:lnSpc>
            </a:pPr>
            <a:r>
              <a:rPr lang="en-GB" sz="2000"/>
              <a:t>Accurate figures not know but estimated to be 5000 dead and 10000 wounded</a:t>
            </a:r>
          </a:p>
          <a:p>
            <a:pPr>
              <a:lnSpc>
                <a:spcPct val="80000"/>
              </a:lnSpc>
            </a:pPr>
            <a:r>
              <a:rPr lang="en-GB" sz="2000"/>
              <a:t>Further chlorine attacks two days later, but the line was secured by the Allies</a:t>
            </a:r>
          </a:p>
          <a:p>
            <a:pPr>
              <a:lnSpc>
                <a:spcPct val="80000"/>
              </a:lnSpc>
            </a:pPr>
            <a:r>
              <a:rPr lang="en-GB" sz="2000"/>
              <a:t>The Germans created a hole several km wide in the front but could not exploit the advantage due to non provision of reserves.</a:t>
            </a:r>
            <a:endParaRPr 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Fig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1147763"/>
            <a:ext cx="61245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Further chlorine attack at Bolimov:   May 1915</a:t>
            </a:r>
            <a:endParaRPr lang="en-US" sz="32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6000 dead and 20,000 wounded</a:t>
            </a:r>
          </a:p>
          <a:p>
            <a:r>
              <a:rPr lang="en-GB" sz="2400"/>
              <a:t>First lesson of gas warfare for the Russians which dominated their military thinking for the next 100 years.</a:t>
            </a:r>
            <a:endParaRPr lang="en-US" sz="24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sz="2800"/>
          </a:p>
        </p:txBody>
      </p:sp>
      <p:pic>
        <p:nvPicPr>
          <p:cNvPr id="19462" name="Picture 6" descr="File:EasternFront1915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888" y="2060575"/>
            <a:ext cx="4837112" cy="374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 of the presentation</a:t>
            </a:r>
            <a:r>
              <a:rPr 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Overview of a century or deliberate release of toxic chemical agents against both military and civil targets</a:t>
            </a:r>
          </a:p>
          <a:p>
            <a:r>
              <a:rPr lang="en-GB" sz="2800"/>
              <a:t>The role of industry and academic research in the development of chemical weapons</a:t>
            </a:r>
          </a:p>
          <a:p>
            <a:r>
              <a:rPr lang="en-GB" sz="2800"/>
              <a:t>Discussion of toxic agents in terms of effects on specific somatic systems</a:t>
            </a:r>
          </a:p>
          <a:p>
            <a:r>
              <a:rPr lang="en-GB" sz="2800"/>
              <a:t>Assessment of the current threat – particularly in relation to international terrorism</a:t>
            </a:r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 Key lessons from the first chemical attacks using lung damaging agents</a:t>
            </a:r>
            <a:endParaRPr lang="en-US" sz="2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Effectiveness of inhaled chemical agents against unprotected and untrained troops</a:t>
            </a:r>
          </a:p>
          <a:p>
            <a:r>
              <a:rPr lang="en-GB" sz="2800"/>
              <a:t>The very high concentration of chlorine achieved at Ypres produced toxic pulmonary oedema quicker that 18 – 24 hours.  An example of inconsistency of the Haber principle in some cases</a:t>
            </a:r>
          </a:p>
          <a:p>
            <a:r>
              <a:rPr lang="en-GB" sz="2800"/>
              <a:t>Totally unprepared medical responses</a:t>
            </a: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1915 – 1918 the continuing use of inhaled agents</a:t>
            </a:r>
            <a:endParaRPr lang="en-US" sz="2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Development of phosgene and diphosgene which penetrated further into the lungs than chlorine and had a greater toxicity.   Also these agents were heavier and more persistent</a:t>
            </a:r>
          </a:p>
          <a:p>
            <a:pPr>
              <a:lnSpc>
                <a:spcPct val="90000"/>
              </a:lnSpc>
            </a:pPr>
            <a:r>
              <a:rPr lang="en-GB" sz="2800"/>
              <a:t>Dual latency </a:t>
            </a:r>
          </a:p>
          <a:p>
            <a:pPr>
              <a:lnSpc>
                <a:spcPct val="90000"/>
              </a:lnSpc>
            </a:pPr>
            <a:r>
              <a:rPr lang="en-GB" sz="2800"/>
              <a:t>	Initial choking sensation followed by an apparent rapid recovery following 	moderate exposure</a:t>
            </a:r>
          </a:p>
          <a:p>
            <a:pPr>
              <a:lnSpc>
                <a:spcPct val="90000"/>
              </a:lnSpc>
            </a:pPr>
            <a:r>
              <a:rPr lang="en-GB" sz="2800"/>
              <a:t>	Development of fulminating pulmonary oedema after 18 – 24 hours</a:t>
            </a:r>
            <a:endParaRPr 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Medical countermeasures against lung damaging agents</a:t>
            </a:r>
            <a:r>
              <a:rPr lang="en-US" sz="400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Little or none at the time although it was quickly realised that the first attack was with chlorine,</a:t>
            </a:r>
          </a:p>
          <a:p>
            <a:r>
              <a:rPr lang="en-GB" sz="2800"/>
              <a:t>Limited availability of oxygen therapy</a:t>
            </a:r>
          </a:p>
          <a:p>
            <a:r>
              <a:rPr lang="en-GB" sz="2800"/>
              <a:t>Importance of resting a patient who had been exposed to phosgene well understood  - reduction of pulmonary artery pressure </a:t>
            </a:r>
            <a:endParaRPr 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Respiratory protection</a:t>
            </a:r>
            <a:r>
              <a:rPr 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/>
              <a:t>Effectiveness of inhaled chemical agents gradually reduced by the development of filtration respirators</a:t>
            </a:r>
          </a:p>
          <a:p>
            <a:r>
              <a:rPr lang="en-GB" sz="2800"/>
              <a:t>1915	Early devices – pads of cotton soaked in urine</a:t>
            </a:r>
            <a:endParaRPr lang="en-US" sz="2800"/>
          </a:p>
        </p:txBody>
      </p:sp>
      <p:pic>
        <p:nvPicPr>
          <p:cNvPr id="23557" name="Picture 5" descr="Early respirators 191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120900"/>
            <a:ext cx="4186237" cy="3363913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Early civilian respirators:  Reims, 1915</a:t>
            </a:r>
            <a:endParaRPr lang="en-US" sz="3200"/>
          </a:p>
        </p:txBody>
      </p:sp>
      <p:pic>
        <p:nvPicPr>
          <p:cNvPr id="25605" name="Picture 5" descr="img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268413"/>
            <a:ext cx="2611437" cy="3692525"/>
          </a:xfrm>
          <a:prstGeom prst="rect">
            <a:avLst/>
          </a:prstGeom>
          <a:noFill/>
        </p:spPr>
      </p:pic>
      <p:pic>
        <p:nvPicPr>
          <p:cNvPr id="25606" name="Picture 6" descr="img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09675"/>
            <a:ext cx="3455988" cy="2444750"/>
          </a:xfrm>
          <a:prstGeom prst="rect">
            <a:avLst/>
          </a:prstGeom>
          <a:noFill/>
        </p:spPr>
      </p:pic>
      <p:pic>
        <p:nvPicPr>
          <p:cNvPr id="25607" name="Picture 7" descr="img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221163"/>
            <a:ext cx="3240087" cy="229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Lung damaging agents post WW 1</a:t>
            </a:r>
            <a:r>
              <a:rPr 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Continued fear of aerial attack on civilians who were untrained and unprotected</a:t>
            </a:r>
          </a:p>
          <a:p>
            <a:pPr>
              <a:lnSpc>
                <a:spcPct val="80000"/>
              </a:lnSpc>
            </a:pPr>
            <a:r>
              <a:rPr lang="en-GB" sz="2000"/>
              <a:t>Mass issue of respirators to civilians at the start of WW2</a:t>
            </a:r>
          </a:p>
          <a:p>
            <a:pPr>
              <a:lnSpc>
                <a:spcPct val="80000"/>
              </a:lnSpc>
            </a:pPr>
            <a:r>
              <a:rPr lang="en-GB" sz="2000"/>
              <a:t>Better protection and training reduced the effectiveness of pulmonary oedemagens agains trained troops</a:t>
            </a:r>
          </a:p>
          <a:p>
            <a:pPr>
              <a:lnSpc>
                <a:spcPct val="80000"/>
              </a:lnSpc>
            </a:pPr>
            <a:r>
              <a:rPr lang="en-GB" sz="2000"/>
              <a:t>But – the hazard from lung damaging agents remains to the present day</a:t>
            </a:r>
          </a:p>
          <a:p>
            <a:pPr>
              <a:lnSpc>
                <a:spcPct val="80000"/>
              </a:lnSpc>
            </a:pPr>
            <a:r>
              <a:rPr lang="en-GB" sz="2000"/>
              <a:t>	Chlorine and phosgene are widely – used industrial chemicals</a:t>
            </a:r>
          </a:p>
          <a:p>
            <a:pPr>
              <a:lnSpc>
                <a:spcPct val="80000"/>
              </a:lnSpc>
            </a:pPr>
            <a:r>
              <a:rPr lang="en-GB" sz="2000"/>
              <a:t>	2006 – Terrorist chlorine attack in Iraq</a:t>
            </a:r>
          </a:p>
          <a:p>
            <a:pPr>
              <a:lnSpc>
                <a:spcPct val="80000"/>
              </a:lnSpc>
            </a:pPr>
            <a:r>
              <a:rPr lang="en-GB" sz="2000"/>
              <a:t>Medical countermeasures  against pulmonary oedemagens now well – developed</a:t>
            </a:r>
          </a:p>
          <a:p>
            <a:pPr>
              <a:lnSpc>
                <a:spcPct val="80000"/>
              </a:lnSpc>
            </a:pPr>
            <a:r>
              <a:rPr lang="en-GB" sz="2000"/>
              <a:t>	</a:t>
            </a:r>
          </a:p>
          <a:p>
            <a:pPr>
              <a:lnSpc>
                <a:spcPct val="80000"/>
              </a:lnSpc>
            </a:pPr>
            <a:r>
              <a:rPr lang="en-GB" sz="2000"/>
              <a:t>	Airway and ventilation management</a:t>
            </a:r>
          </a:p>
          <a:p>
            <a:pPr>
              <a:lnSpc>
                <a:spcPct val="80000"/>
              </a:lnSpc>
            </a:pPr>
            <a:r>
              <a:rPr lang="en-GB" sz="2000"/>
              <a:t>	Steroids</a:t>
            </a:r>
          </a:p>
          <a:p>
            <a:pPr>
              <a:lnSpc>
                <a:spcPct val="80000"/>
              </a:lnSpc>
            </a:pPr>
            <a:r>
              <a:rPr lang="en-GB" sz="2000"/>
              <a:t>	Protective ventilation strategies and the management of ARDS</a:t>
            </a:r>
            <a:endParaRPr 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Agents acting on the skin and epithelial membranes:  vesicants</a:t>
            </a:r>
            <a:endParaRPr lang="en-US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1917:  the arrival of mustard gas</a:t>
            </a:r>
            <a:r>
              <a:rPr lang="en-US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Sulphur mustard (bis – 2 chloro ethyl sulphide) known since 1860</a:t>
            </a:r>
          </a:p>
          <a:p>
            <a:pPr>
              <a:lnSpc>
                <a:spcPct val="90000"/>
              </a:lnSpc>
            </a:pPr>
            <a:r>
              <a:rPr lang="en-GB" sz="2800"/>
              <a:t>Rejected by the British as a chemical warfare agent because of its long latency of action</a:t>
            </a:r>
          </a:p>
          <a:p>
            <a:pPr>
              <a:lnSpc>
                <a:spcPct val="90000"/>
              </a:lnSpc>
            </a:pPr>
            <a:r>
              <a:rPr lang="en-GB" sz="2800"/>
              <a:t>Germans realised its potential as an agent designed to wound and demoralise</a:t>
            </a:r>
          </a:p>
          <a:p>
            <a:pPr>
              <a:lnSpc>
                <a:spcPct val="90000"/>
              </a:lnSpc>
            </a:pPr>
            <a:r>
              <a:rPr lang="en-GB" sz="2800"/>
              <a:t>Active through both skin and the respiratory tract – the agent is a liquid.</a:t>
            </a:r>
            <a:endParaRPr 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First use of mustard gas</a:t>
            </a:r>
            <a:r>
              <a:rPr lang="en-US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July– use against Canadians who had no protective suits</a:t>
            </a:r>
          </a:p>
          <a:p>
            <a:pPr>
              <a:lnSpc>
                <a:spcPct val="90000"/>
              </a:lnSpc>
            </a:pPr>
            <a:r>
              <a:rPr lang="en-GB" sz="2400"/>
              <a:t>First large scale use against the British at Nieuport</a:t>
            </a:r>
          </a:p>
          <a:p>
            <a:pPr>
              <a:lnSpc>
                <a:spcPct val="90000"/>
              </a:lnSpc>
            </a:pPr>
            <a:r>
              <a:rPr lang="en-GB" sz="2400"/>
              <a:t>14,000 casualties, 500 of whom died within 3 weeks</a:t>
            </a:r>
          </a:p>
          <a:p>
            <a:pPr>
              <a:lnSpc>
                <a:spcPct val="90000"/>
              </a:lnSpc>
            </a:pPr>
            <a:r>
              <a:rPr lang="en-GB" sz="2400"/>
              <a:t>August – first use against the French 2nd Army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/>
              <a:t>		</a:t>
            </a:r>
          </a:p>
          <a:p>
            <a:pPr>
              <a:lnSpc>
                <a:spcPct val="90000"/>
              </a:lnSpc>
            </a:pPr>
            <a:r>
              <a:rPr lang="en-GB" sz="2400"/>
              <a:t>100,000 shells fired causing 14,000 casualties</a:t>
            </a:r>
            <a:endParaRPr lang="en-US" sz="2400"/>
          </a:p>
        </p:txBody>
      </p:sp>
      <p:pic>
        <p:nvPicPr>
          <p:cNvPr id="31749" name="Picture 5" descr="File000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484313"/>
            <a:ext cx="3267075" cy="5145087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effects of mustard gas</a:t>
            </a:r>
            <a:r>
              <a:rPr lang="en-US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No immediate effects other than a smell of garlic or mustard</a:t>
            </a:r>
          </a:p>
          <a:p>
            <a:pPr>
              <a:lnSpc>
                <a:spcPct val="80000"/>
              </a:lnSpc>
            </a:pPr>
            <a:r>
              <a:rPr lang="en-GB" sz="2800"/>
              <a:t>Early symptoms – rhinorrhoea and sneezing</a:t>
            </a:r>
          </a:p>
          <a:p>
            <a:pPr>
              <a:lnSpc>
                <a:spcPct val="80000"/>
              </a:lnSpc>
            </a:pPr>
            <a:r>
              <a:rPr lang="en-GB" sz="2800"/>
              <a:t>After 2 – 3 hours development of skin erythema, followed by painful blisters</a:t>
            </a:r>
          </a:p>
          <a:p>
            <a:pPr>
              <a:lnSpc>
                <a:spcPct val="80000"/>
              </a:lnSpc>
            </a:pPr>
            <a:r>
              <a:rPr lang="en-GB" sz="2800"/>
              <a:t>Breakdown of blisters causing deep ulceration with a long healing process</a:t>
            </a:r>
          </a:p>
          <a:p>
            <a:pPr>
              <a:lnSpc>
                <a:spcPct val="80000"/>
              </a:lnSpc>
            </a:pPr>
            <a:r>
              <a:rPr lang="en-GB" sz="2800"/>
              <a:t>Respiratory tract damage in high concentrations – more marked at high temperatures</a:t>
            </a:r>
          </a:p>
          <a:p>
            <a:pPr>
              <a:lnSpc>
                <a:spcPct val="80000"/>
              </a:lnSpc>
            </a:pPr>
            <a:r>
              <a:rPr lang="en-GB" sz="2800"/>
              <a:t>Important effects on the eyes – blindness ( usually temporary)</a:t>
            </a: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</a:t>
            </a:r>
            <a:r>
              <a:rPr lang="en-US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Dr JB Cazalaa for his invaluable help in preparing the slide presentation and for many years of support and friendship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Casualties from mustard gas</a:t>
            </a:r>
            <a:r>
              <a:rPr lang="en-US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Add details</a:t>
            </a:r>
            <a:endParaRPr lang="en-US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1917 – 1918 – continued use of Mustard Gas until the end of the war</a:t>
            </a:r>
            <a:endParaRPr lang="en-US" sz="3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Germans continued heavy use of mustard gas shells</a:t>
            </a:r>
          </a:p>
          <a:p>
            <a:pPr>
              <a:lnSpc>
                <a:spcPct val="90000"/>
              </a:lnSpc>
            </a:pPr>
            <a:r>
              <a:rPr lang="en-GB" sz="2400"/>
              <a:t>	</a:t>
            </a:r>
          </a:p>
          <a:p>
            <a:pPr>
              <a:lnSpc>
                <a:spcPct val="90000"/>
              </a:lnSpc>
            </a:pPr>
            <a:r>
              <a:rPr lang="en-GB" sz="2400"/>
              <a:t>Allies did not use the agent until Cambrai in November 1917 after 	capturing a large stock of German shells</a:t>
            </a:r>
          </a:p>
          <a:p>
            <a:pPr>
              <a:lnSpc>
                <a:spcPct val="90000"/>
              </a:lnSpc>
            </a:pPr>
            <a:r>
              <a:rPr lang="en-GB" sz="2400"/>
              <a:t>	</a:t>
            </a:r>
          </a:p>
          <a:p>
            <a:pPr>
              <a:lnSpc>
                <a:spcPct val="90000"/>
              </a:lnSpc>
            </a:pPr>
            <a:r>
              <a:rPr lang="en-GB" sz="2400"/>
              <a:t>British and French production not effective until 1918</a:t>
            </a:r>
          </a:p>
          <a:p>
            <a:pPr>
              <a:lnSpc>
                <a:spcPct val="90000"/>
              </a:lnSpc>
            </a:pPr>
            <a:r>
              <a:rPr lang="en-GB" sz="2400"/>
              <a:t>	</a:t>
            </a:r>
          </a:p>
          <a:p>
            <a:pPr>
              <a:lnSpc>
                <a:spcPct val="90000"/>
              </a:lnSpc>
            </a:pPr>
            <a:r>
              <a:rPr lang="en-GB" sz="2400"/>
              <a:t>1918 – the war became more mobile but use of the agent continued</a:t>
            </a:r>
          </a:p>
          <a:p>
            <a:pPr>
              <a:lnSpc>
                <a:spcPct val="90000"/>
              </a:lnSpc>
            </a:pPr>
            <a:r>
              <a:rPr lang="en-GB" sz="2400"/>
              <a:t>October 1918 – the wounding of Corporal Schikelgruber</a:t>
            </a:r>
            <a:endParaRPr 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1917 – 2014 :  a century of research into mustard gas</a:t>
            </a:r>
            <a:r>
              <a:rPr lang="en-US" sz="400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Now known that the agent forms sulphonium ions in the tissues which attacks the guanidine nitrogen in DNA leading to cell death and mutations</a:t>
            </a:r>
          </a:p>
          <a:p>
            <a:r>
              <a:rPr lang="en-GB" sz="2800"/>
              <a:t>Of all the chemical agents used in WW 1 mustard gas still remains a major hazard today.   Still no antidotes or specific therapy after nearly 80 years of research</a:t>
            </a: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1919 – 1945:  use of mustard gas against civilians</a:t>
            </a:r>
            <a:r>
              <a:rPr lang="en-US" sz="400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Use of mustard against civilians in Iraq by the British in 1922 and on a large scale by the Italians in Abyssinia in 1936</a:t>
            </a:r>
          </a:p>
          <a:p>
            <a:pPr>
              <a:lnSpc>
                <a:spcPct val="90000"/>
              </a:lnSpc>
            </a:pPr>
            <a:r>
              <a:rPr lang="en-GB" sz="2400"/>
              <a:t>1937 - Use by Japanese against the Chinese in Manchuria </a:t>
            </a:r>
          </a:p>
          <a:p>
            <a:pPr>
              <a:lnSpc>
                <a:spcPct val="90000"/>
              </a:lnSpc>
            </a:pPr>
            <a:r>
              <a:rPr lang="en-GB" sz="2400"/>
              <a:t>Widespread fear that the agent would be used against civilians Europe</a:t>
            </a:r>
          </a:p>
          <a:p>
            <a:pPr>
              <a:lnSpc>
                <a:spcPct val="90000"/>
              </a:lnSpc>
            </a:pPr>
            <a:r>
              <a:rPr lang="en-GB" sz="2400"/>
              <a:t>33	Large stocks of mustard held by both sides but chemical weapons not used since much of the war was very mobile</a:t>
            </a:r>
          </a:p>
          <a:p>
            <a:pPr>
              <a:lnSpc>
                <a:spcPct val="90000"/>
              </a:lnSpc>
            </a:pPr>
            <a:r>
              <a:rPr lang="en-GB" sz="2400"/>
              <a:t>1940 – Churchill planned a massive use of mustard gas against a possible German invasion of Britain</a:t>
            </a:r>
            <a:endParaRPr 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1943 – the Bari harbour incident</a:t>
            </a:r>
            <a:r>
              <a:rPr lang="en-US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Large scale Luftwaffe attack against Allied ships in Bari harbour</a:t>
            </a:r>
          </a:p>
          <a:p>
            <a:pPr>
              <a:lnSpc>
                <a:spcPct val="80000"/>
              </a:lnSpc>
            </a:pPr>
            <a:r>
              <a:rPr lang="en-GB" sz="2400"/>
              <a:t>USS John Harvey bombed and released a large quantity of its cargo of mustard gas into the sea</a:t>
            </a:r>
          </a:p>
          <a:p>
            <a:pPr>
              <a:lnSpc>
                <a:spcPct val="80000"/>
              </a:lnSpc>
            </a:pPr>
            <a:r>
              <a:rPr lang="en-GB" sz="2400"/>
              <a:t>Heavy naval and civilian casualties</a:t>
            </a:r>
          </a:p>
          <a:p>
            <a:pPr>
              <a:lnSpc>
                <a:spcPct val="80000"/>
              </a:lnSpc>
            </a:pPr>
            <a:r>
              <a:rPr lang="en-GB" sz="2400"/>
              <a:t>Confirmed the view that chemical warfare agents were ‘weapons of mass destruction’</a:t>
            </a:r>
            <a:endParaRPr lang="en-US" sz="2400"/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FR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Mustard gas:  1945 – 2014</a:t>
            </a:r>
            <a:r>
              <a:rPr lang="en-US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Mustard gas still regarded as a major hazard but its position during the Cold War eclipsed by the development of the nerve agents</a:t>
            </a:r>
          </a:p>
          <a:p>
            <a:pPr>
              <a:lnSpc>
                <a:spcPct val="90000"/>
              </a:lnSpc>
            </a:pPr>
            <a:r>
              <a:rPr lang="en-GB" sz="2400"/>
              <a:t>Iran – Iraq War  1982 – 88</a:t>
            </a:r>
          </a:p>
          <a:p>
            <a:pPr>
              <a:lnSpc>
                <a:spcPct val="90000"/>
              </a:lnSpc>
            </a:pPr>
            <a:r>
              <a:rPr lang="en-GB" sz="2400"/>
              <a:t>	First major use of mustard gas in battle since 	WW1	</a:t>
            </a:r>
          </a:p>
          <a:p>
            <a:pPr>
              <a:lnSpc>
                <a:spcPct val="90000"/>
              </a:lnSpc>
            </a:pPr>
            <a:r>
              <a:rPr lang="en-GB" sz="2400"/>
              <a:t>	Pronounced effects on the respiratory tract in 	high temperatures</a:t>
            </a:r>
          </a:p>
          <a:p>
            <a:pPr>
              <a:lnSpc>
                <a:spcPct val="90000"/>
              </a:lnSpc>
            </a:pPr>
            <a:r>
              <a:rPr lang="en-GB" sz="2400"/>
              <a:t>	Iranian casualties sent to hospitals in 	Western Europe – confirmed evidence of 	chemical bronchiolitis in addition to skin lesions</a:t>
            </a:r>
            <a:endParaRPr 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hazard of mustard gas today</a:t>
            </a:r>
            <a:endParaRPr lang="en-US" sz="32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Military formations equipped with total personal protection</a:t>
            </a:r>
          </a:p>
          <a:p>
            <a:r>
              <a:rPr lang="en-GB"/>
              <a:t>	</a:t>
            </a:r>
          </a:p>
          <a:p>
            <a:r>
              <a:rPr lang="en-GB"/>
              <a:t>	Mustard gas can be detected and monitored easily</a:t>
            </a:r>
          </a:p>
          <a:p>
            <a:r>
              <a:rPr lang="en-GB"/>
              <a:t>	</a:t>
            </a:r>
          </a:p>
          <a:p>
            <a:r>
              <a:rPr lang="en-GB"/>
              <a:t>	Civilians still remain a major potential target – particularly from terrorists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Chemical asphyxiant gases</a:t>
            </a:r>
            <a:r>
              <a:rPr lang="en-US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Hydrogen cyanide</a:t>
            </a:r>
          </a:p>
          <a:p>
            <a:r>
              <a:rPr lang="en-GB" sz="2800"/>
              <a:t>Carbon monoxide</a:t>
            </a:r>
          </a:p>
          <a:p>
            <a:r>
              <a:rPr lang="en-GB" sz="2800"/>
              <a:t>actively reduce the distribution of oxygen to the tissues and its use in the mitochondria</a:t>
            </a:r>
            <a:endParaRPr lang="en-US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HCN – early studies and use in WW1</a:t>
            </a:r>
            <a:r>
              <a:rPr lang="en-US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Early French studies on toxicity disputed by the British</a:t>
            </a:r>
          </a:p>
          <a:p>
            <a:r>
              <a:rPr lang="en-GB"/>
              <a:t>Barcroft and his dog</a:t>
            </a:r>
          </a:p>
          <a:p>
            <a:r>
              <a:rPr lang="en-GB"/>
              <a:t>an early demonstration of the importance of species when determining toxicity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Uses of HCN in chemical warfare</a:t>
            </a:r>
            <a:r>
              <a:rPr lang="en-GB"/>
              <a:t> 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WW1 – not much used due to difficulty in obtaining sufficient concentrations</a:t>
            </a:r>
          </a:p>
          <a:p>
            <a:r>
              <a:rPr lang="en-GB" sz="2800"/>
              <a:t>WW2 – Zyklon B used by the Nazis in their extermination camps.  Carbon monoxide also used in early attempts</a:t>
            </a:r>
          </a:p>
          <a:p>
            <a:r>
              <a:rPr lang="en-GB" sz="2800"/>
              <a:t>Afghanistan 1984 – possible use by Russians against Taliban in caves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Toxic Trauma</a:t>
            </a:r>
            <a:r>
              <a:rPr lang="en-US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This lecture concerns the effects of exposure to toxic chemical agents in both war and peace</a:t>
            </a:r>
          </a:p>
          <a:p>
            <a:pPr>
              <a:lnSpc>
                <a:spcPct val="80000"/>
              </a:lnSpc>
            </a:pPr>
            <a:r>
              <a:rPr lang="en-GB" sz="2800"/>
              <a:t>The damage caused to man from such exposure goes beyond the conventional concept of ‘ poisoning’ </a:t>
            </a:r>
          </a:p>
          <a:p>
            <a:pPr>
              <a:lnSpc>
                <a:spcPct val="80000"/>
              </a:lnSpc>
            </a:pPr>
            <a:r>
              <a:rPr lang="en-GB" sz="2800"/>
              <a:t>Toxic trauma part of the spectrum of physical trauma which has been developed in recent years</a:t>
            </a:r>
          </a:p>
          <a:p>
            <a:pPr>
              <a:lnSpc>
                <a:spcPct val="80000"/>
              </a:lnSpc>
            </a:pPr>
            <a:r>
              <a:rPr lang="en-GB" sz="2800"/>
              <a:t>Toxic trauma may be defined as the disruption of the function of somatic systems by mechanisms other than physical force.</a:t>
            </a:r>
            <a:endParaRPr lang="en-US"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current status of HCN as a chemical weapon</a:t>
            </a:r>
            <a:endParaRPr lang="en-US" sz="32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Regarded as being a potential terrorist threat</a:t>
            </a:r>
          </a:p>
          <a:p>
            <a:r>
              <a:rPr lang="en-GB"/>
              <a:t>Plans for a terrorist device using cyanide salts and nitric acid discovered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Chemical agents affecting the nervous system</a:t>
            </a:r>
            <a:r>
              <a:rPr lang="en-US" sz="400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Central and peripheral nervous systems as targets</a:t>
            </a:r>
          </a:p>
          <a:p>
            <a:r>
              <a:rPr lang="en-GB" sz="2800"/>
              <a:t>Work did not begin in this area until the chance discovery of nerve agents in the late 1930s</a:t>
            </a:r>
          </a:p>
          <a:p>
            <a:r>
              <a:rPr lang="en-GB" sz="2800"/>
              <a:t>Crucial role of the German chemical industry – IG Farben, a conglomerate of several companies dating from 1925.</a:t>
            </a:r>
            <a:endParaRPr lang="en-U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Agents attacking the cholinergic nervous system – the nerve agents</a:t>
            </a:r>
            <a:endParaRPr lang="en-US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Discovery of ACh by Otto Loewi in 1921</a:t>
            </a:r>
          </a:p>
          <a:p>
            <a:r>
              <a:rPr lang="en-GB"/>
              <a:t>Central and peripheral actions of acetyl choline well – known to anaesthetists</a:t>
            </a:r>
          </a:p>
          <a:p>
            <a:r>
              <a:rPr lang="en-GB"/>
              <a:t>Critical role of acetyl cholinesterase in the autonomic and voluntary nervous systems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Gerhardt Schrader  and the discovery of nerve agents</a:t>
            </a:r>
            <a:r>
              <a:rPr lang="en-US" sz="400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1936 – Schrader working on organophosphate pesticide compounds for IG Farben.  Discovery of parathion and bladan.</a:t>
            </a:r>
          </a:p>
          <a:p>
            <a:pPr>
              <a:lnSpc>
                <a:spcPct val="90000"/>
              </a:lnSpc>
            </a:pPr>
            <a:r>
              <a:rPr lang="en-GB" sz="2800"/>
              <a:t>(OP known since the mid 19th century – first OP discovered by de Clermont in 1863)</a:t>
            </a:r>
          </a:p>
          <a:p>
            <a:pPr>
              <a:lnSpc>
                <a:spcPct val="90000"/>
              </a:lnSpc>
            </a:pPr>
            <a:r>
              <a:rPr lang="en-GB" sz="2800"/>
              <a:t>1936 – discovery of TABUN followed by SARIN and SOMAN</a:t>
            </a:r>
            <a:endParaRPr lang="en-US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WW2 – production and stockpiling of nerve agents</a:t>
            </a:r>
            <a:endParaRPr lang="en-US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Research programme placed under conditions of the highest secrecy.</a:t>
            </a:r>
          </a:p>
          <a:p>
            <a:r>
              <a:rPr lang="en-GB" sz="2800"/>
              <a:t>By 1945 several hundred tonnes of nerve agents had been produced</a:t>
            </a:r>
          </a:p>
          <a:p>
            <a:r>
              <a:rPr lang="en-GB" sz="2800"/>
              <a:t>In a secret factory at Dyhernfurth</a:t>
            </a:r>
          </a:p>
          <a:p>
            <a:r>
              <a:rPr lang="en-GB" sz="2800"/>
              <a:t>Nerve agents never used in WW2</a:t>
            </a:r>
          </a:p>
          <a:p>
            <a:r>
              <a:rPr lang="en-GB" sz="2800"/>
              <a:t>fear of reprisals since the Germans thought that the Allies must have discovered nerve agents (absence of publications fuelled this suspicion)</a:t>
            </a:r>
            <a:endParaRPr lang="en-US"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collapse of Nazi Germany and the dispersion of nerve agents</a:t>
            </a:r>
            <a:r>
              <a:rPr lang="en-US" sz="400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Dyhernfurth factory captured by the Russians and reconstructed in Volgograd.</a:t>
            </a:r>
          </a:p>
          <a:p>
            <a:r>
              <a:rPr lang="en-GB" sz="2800"/>
              <a:t>Beginning of the Cold War chemical arms race</a:t>
            </a:r>
          </a:p>
          <a:p>
            <a:r>
              <a:rPr lang="en-GB" sz="2800"/>
              <a:t>Intense Allied research following the discovery of the new chemical agents</a:t>
            </a:r>
          </a:p>
          <a:p>
            <a:r>
              <a:rPr lang="en-GB" sz="2800"/>
              <a:t>Highly toxic through both the inhalational and cutaneous routes</a:t>
            </a:r>
          </a:p>
          <a:p>
            <a:r>
              <a:rPr lang="en-GB" sz="2800"/>
              <a:t>Highly lethal within a short period without medical intervention</a:t>
            </a:r>
            <a:endParaRPr lang="en-US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Problems in managing the effects of nerve agents in 1945</a:t>
            </a:r>
            <a:r>
              <a:rPr lang="en-US" sz="400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Antimuscarinic effects of atropine known – but no effect at the neuromuscular junction and other nicotinic receptors</a:t>
            </a:r>
          </a:p>
          <a:p>
            <a:r>
              <a:rPr lang="en-GB" sz="2800"/>
              <a:t>Artificial ventilation, a key step in managing the cholinergic syndrome was understood by some workers (eg Dautrebande)  but IPPV was barely used at that time</a:t>
            </a:r>
            <a:endParaRPr lang="en-US" sz="2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Cold War chemical arms race</a:t>
            </a:r>
            <a:endParaRPr lang="en-US" sz="32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Detection, protection and treatment</a:t>
            </a:r>
          </a:p>
          <a:p>
            <a:pPr>
              <a:lnSpc>
                <a:spcPct val="80000"/>
              </a:lnSpc>
            </a:pPr>
            <a:r>
              <a:rPr lang="en-GB" sz="2000"/>
              <a:t>The original nerve agents (with the exception of TABUN were relatively non – persistent</a:t>
            </a:r>
          </a:p>
          <a:p>
            <a:pPr>
              <a:lnSpc>
                <a:spcPct val="80000"/>
              </a:lnSpc>
            </a:pPr>
            <a:r>
              <a:rPr lang="en-GB" sz="2000"/>
              <a:t>Development of new agents ( VX and R 55 ( the Soviet version) produced agents that combined high toxicity with  battlefield contamination </a:t>
            </a:r>
          </a:p>
          <a:p>
            <a:pPr>
              <a:lnSpc>
                <a:spcPct val="80000"/>
              </a:lnSpc>
            </a:pPr>
            <a:r>
              <a:rPr lang="en-GB" sz="2000"/>
              <a:t>Development of  better personal protective suits and treatment strategies for nerve agent exposure reduced their effectiveness against trained troops</a:t>
            </a:r>
          </a:p>
          <a:p>
            <a:pPr>
              <a:lnSpc>
                <a:spcPct val="80000"/>
              </a:lnSpc>
            </a:pPr>
            <a:r>
              <a:rPr lang="en-GB" sz="2000"/>
              <a:t>Oximes ( to regenerate AChE), atropine (anticholinergic) and diazepam anticonvulsant were the mainstay of pharmacological treatment  </a:t>
            </a:r>
          </a:p>
          <a:p>
            <a:pPr>
              <a:lnSpc>
                <a:spcPct val="80000"/>
              </a:lnSpc>
            </a:pPr>
            <a:r>
              <a:rPr lang="en-GB" sz="2000"/>
              <a:t>Development of field ventilators by the 1980s that could be used in a contaminated environment </a:t>
            </a:r>
            <a:endParaRPr 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use of nerve agents against civilians</a:t>
            </a:r>
            <a:r>
              <a:rPr lang="en-US" sz="400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As with Mustard Gas following WW1 civilians were a very vulnerable target</a:t>
            </a:r>
          </a:p>
          <a:p>
            <a:pPr>
              <a:lnSpc>
                <a:spcPct val="80000"/>
              </a:lnSpc>
            </a:pPr>
            <a:r>
              <a:rPr lang="en-GB" sz="2000"/>
              <a:t>Iran –Iraq War 1982 – 88</a:t>
            </a:r>
          </a:p>
          <a:p>
            <a:pPr>
              <a:lnSpc>
                <a:spcPct val="80000"/>
              </a:lnSpc>
            </a:pPr>
            <a:r>
              <a:rPr lang="en-GB" sz="2000"/>
              <a:t>	Hallabjah 1988 – attack against a Kurdish village</a:t>
            </a:r>
          </a:p>
          <a:p>
            <a:pPr>
              <a:lnSpc>
                <a:spcPct val="80000"/>
              </a:lnSpc>
            </a:pPr>
            <a:r>
              <a:rPr lang="en-GB" sz="2000"/>
              <a:t>	Cocktail of chemical agents used in bombing attacks, probably to confuse 	the detection and identification of the agents used</a:t>
            </a:r>
          </a:p>
          <a:p>
            <a:pPr>
              <a:lnSpc>
                <a:spcPct val="80000"/>
              </a:lnSpc>
            </a:pPr>
            <a:r>
              <a:rPr lang="en-GB" sz="2000"/>
              <a:t>	</a:t>
            </a:r>
          </a:p>
          <a:p>
            <a:pPr>
              <a:lnSpc>
                <a:spcPct val="80000"/>
              </a:lnSpc>
            </a:pPr>
            <a:r>
              <a:rPr lang="en-GB" sz="2000"/>
              <a:t>	Mustard Gas</a:t>
            </a:r>
          </a:p>
          <a:p>
            <a:pPr>
              <a:lnSpc>
                <a:spcPct val="80000"/>
              </a:lnSpc>
            </a:pPr>
            <a:r>
              <a:rPr lang="en-GB" sz="2000"/>
              <a:t>	TABUN</a:t>
            </a:r>
          </a:p>
          <a:p>
            <a:pPr>
              <a:lnSpc>
                <a:spcPct val="80000"/>
              </a:lnSpc>
            </a:pPr>
            <a:r>
              <a:rPr lang="en-GB" sz="2000"/>
              <a:t>	SARIN</a:t>
            </a:r>
          </a:p>
          <a:p>
            <a:pPr>
              <a:lnSpc>
                <a:spcPct val="80000"/>
              </a:lnSpc>
            </a:pPr>
            <a:r>
              <a:rPr lang="en-GB" sz="2000"/>
              <a:t>	VX</a:t>
            </a:r>
          </a:p>
          <a:p>
            <a:pPr>
              <a:lnSpc>
                <a:spcPct val="80000"/>
              </a:lnSpc>
            </a:pPr>
            <a:r>
              <a:rPr lang="en-GB" sz="2000"/>
              <a:t>	Little or no medical support available – 5000 dead</a:t>
            </a:r>
            <a:endParaRPr lang="en-US"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Tokyo – 1995</a:t>
            </a:r>
            <a:r>
              <a:rPr lang="en-US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First documented production and use of Sarin by terrorists</a:t>
            </a:r>
          </a:p>
          <a:p>
            <a:pPr>
              <a:lnSpc>
                <a:spcPct val="90000"/>
              </a:lnSpc>
            </a:pPr>
            <a:r>
              <a:rPr lang="en-GB" sz="2400"/>
              <a:t>Attack in metro </a:t>
            </a:r>
          </a:p>
          <a:p>
            <a:pPr>
              <a:lnSpc>
                <a:spcPct val="90000"/>
              </a:lnSpc>
            </a:pPr>
            <a:r>
              <a:rPr lang="en-GB" sz="2400"/>
              <a:t>Very low dead to wounded ratio (12 dead) due to positive effects of early life support</a:t>
            </a:r>
          </a:p>
          <a:p>
            <a:pPr>
              <a:lnSpc>
                <a:spcPct val="90000"/>
              </a:lnSpc>
            </a:pPr>
            <a:r>
              <a:rPr lang="en-GB" sz="2400"/>
              <a:t>Many thousands were mildly affected, including medical personnel who could not continue their work due to effects on the eyes</a:t>
            </a:r>
          </a:p>
          <a:p>
            <a:pPr>
              <a:lnSpc>
                <a:spcPct val="90000"/>
              </a:lnSpc>
            </a:pPr>
            <a:r>
              <a:rPr lang="en-GB" sz="2400"/>
              <a:t>Attack underlined the importance of airway and ventilatory support.  Several badly affected cases survived after a period of ventilation in hospital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1914 – 2014:   a century of toxic trauma</a:t>
            </a:r>
            <a:r>
              <a:rPr lang="en-US" sz="40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Chemical warfare: the deliberate release of chemicals specifically conceived to cause harm</a:t>
            </a:r>
          </a:p>
          <a:p>
            <a:r>
              <a:rPr lang="en-GB" sz="2800"/>
              <a:t>Chemical accidents: toxic trauma as a result of accidental release</a:t>
            </a:r>
          </a:p>
          <a:p>
            <a:r>
              <a:rPr lang="en-GB" sz="2800"/>
              <a:t>of toxic industrial chemicals</a:t>
            </a:r>
          </a:p>
          <a:p>
            <a:r>
              <a:rPr lang="en-GB" sz="2800"/>
              <a:t>Several chemicals belong to both classes</a:t>
            </a:r>
          </a:p>
          <a:p>
            <a:r>
              <a:rPr lang="en-GB" sz="2800"/>
              <a:t>Chemical warfare agents grew out of toxic industrial chemicals that had legitimate industrial use – with one notable exception, Yperite</a:t>
            </a:r>
            <a:endParaRPr lang="en-US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Damascus – 2013</a:t>
            </a:r>
            <a:r>
              <a:rPr lang="en-US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Sarin used against civilians in a rocket attack</a:t>
            </a:r>
          </a:p>
          <a:p>
            <a:r>
              <a:rPr lang="en-GB" sz="2400"/>
              <a:t>Casualty estimates vary between 300 and 1,300</a:t>
            </a:r>
          </a:p>
          <a:p>
            <a:r>
              <a:rPr lang="en-GB" sz="2400"/>
              <a:t>No co- ordinated civilian medical response</a:t>
            </a:r>
            <a:endParaRPr lang="en-US"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Chemical agents acting on the central nervous system</a:t>
            </a:r>
            <a:endParaRPr lang="en-US" sz="32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Nerve agents – epileptiform convulsions</a:t>
            </a:r>
          </a:p>
          <a:p>
            <a:r>
              <a:rPr lang="en-GB" sz="2800"/>
              <a:t>1960 – development of agents that alter perception, cognition and the will to fight</a:t>
            </a:r>
          </a:p>
          <a:p>
            <a:r>
              <a:rPr lang="en-GB" sz="2800"/>
              <a:t>LSD, BZ, Agent 15</a:t>
            </a:r>
            <a:endParaRPr lang="en-US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1970 -   the search for a non – lethal ‘knockdown’ agent</a:t>
            </a:r>
            <a:r>
              <a:rPr lang="en-US" sz="400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Intensive Soviet research into centrally active pharmacological compounds</a:t>
            </a:r>
          </a:p>
          <a:p>
            <a:pPr>
              <a:lnSpc>
                <a:spcPct val="80000"/>
              </a:lnSpc>
            </a:pPr>
            <a:r>
              <a:rPr lang="en-GB" sz="2000"/>
              <a:t>	-short chain neuropeptides eg Delta Sleep Inducing Peptide</a:t>
            </a:r>
          </a:p>
          <a:p>
            <a:pPr>
              <a:lnSpc>
                <a:spcPct val="80000"/>
              </a:lnSpc>
            </a:pPr>
            <a:r>
              <a:rPr lang="en-GB" sz="2000"/>
              <a:t>2002 – Moscow theatre siege</a:t>
            </a:r>
          </a:p>
          <a:p>
            <a:pPr>
              <a:lnSpc>
                <a:spcPct val="80000"/>
              </a:lnSpc>
            </a:pPr>
            <a:r>
              <a:rPr lang="en-GB" sz="2000"/>
              <a:t>	</a:t>
            </a:r>
          </a:p>
          <a:p>
            <a:pPr>
              <a:lnSpc>
                <a:spcPct val="80000"/>
              </a:lnSpc>
            </a:pPr>
            <a:r>
              <a:rPr lang="en-GB" sz="2000"/>
              <a:t>	Russian special forces use of a ‘calmative ‘ gas to attempt to anaesthetise all in the theatre</a:t>
            </a:r>
          </a:p>
          <a:p>
            <a:pPr>
              <a:lnSpc>
                <a:spcPct val="80000"/>
              </a:lnSpc>
            </a:pPr>
            <a:r>
              <a:rPr lang="en-GB" sz="2000"/>
              <a:t>	</a:t>
            </a:r>
          </a:p>
          <a:p>
            <a:pPr>
              <a:lnSpc>
                <a:spcPct val="80000"/>
              </a:lnSpc>
            </a:pPr>
            <a:r>
              <a:rPr lang="en-GB" sz="2000"/>
              <a:t>	168 persons died of acute respiratory failure.  Later Russian explanation 	that a ‘fentanyl’ had been used</a:t>
            </a:r>
          </a:p>
          <a:p>
            <a:pPr>
              <a:lnSpc>
                <a:spcPct val="80000"/>
              </a:lnSpc>
            </a:pPr>
            <a:r>
              <a:rPr lang="en-GB" sz="2000"/>
              <a:t>	</a:t>
            </a:r>
          </a:p>
          <a:p>
            <a:pPr>
              <a:lnSpc>
                <a:spcPct val="80000"/>
              </a:lnSpc>
            </a:pPr>
            <a:r>
              <a:rPr lang="en-GB" sz="2000"/>
              <a:t>	Incident highlights again the importance of early airway and respiratory support for chemical casualties</a:t>
            </a:r>
            <a:endParaRPr lang="en-US" sz="2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Toxins</a:t>
            </a:r>
            <a:r>
              <a:rPr lang="en-US" sz="280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	Cold War research and development into neurotoxins and DNA toxins</a:t>
            </a:r>
          </a:p>
          <a:p>
            <a:r>
              <a:rPr lang="en-GB" sz="2800"/>
              <a:t>Botulinun toxin – discovery that this was active by the inhalational route</a:t>
            </a:r>
          </a:p>
          <a:p>
            <a:r>
              <a:rPr lang="en-GB" sz="2800"/>
              <a:t>Other neurotoxins included saxitoxin and bleu water algal toxins</a:t>
            </a:r>
          </a:p>
          <a:p>
            <a:r>
              <a:rPr lang="en-GB" sz="2800"/>
              <a:t>1972 biological and chemical warfare treaty classed toxins as being biological agents despite their essential chemical nature.</a:t>
            </a:r>
            <a:endParaRPr lang="en-US" sz="2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Attempts at control of chemical weapons</a:t>
            </a:r>
            <a:r>
              <a:rPr lang="en-US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1899 Hague conventional – broken completely by all sides in WW1`</a:t>
            </a:r>
          </a:p>
          <a:p>
            <a:pPr>
              <a:lnSpc>
                <a:spcPct val="80000"/>
              </a:lnSpc>
            </a:pPr>
            <a:r>
              <a:rPr lang="en-GB" sz="2400"/>
              <a:t>1925 Geneva convention – banned the first use of chemical weapons but not production</a:t>
            </a:r>
          </a:p>
          <a:p>
            <a:pPr>
              <a:lnSpc>
                <a:spcPct val="80000"/>
              </a:lnSpc>
            </a:pPr>
            <a:r>
              <a:rPr lang="en-GB" sz="2400"/>
              <a:t>1972 BCW Treaty leading to chemical disarmament by US and the start of a massive new Soviet secret research and development programme.</a:t>
            </a:r>
          </a:p>
          <a:p>
            <a:pPr>
              <a:lnSpc>
                <a:spcPct val="80000"/>
              </a:lnSpc>
            </a:pPr>
            <a:r>
              <a:rPr lang="en-GB" sz="2400"/>
              <a:t>Defectors after the end of the Cold War revealed that new super powerful nerve agents had been developed (Novichoks)</a:t>
            </a:r>
          </a:p>
          <a:p>
            <a:pPr>
              <a:lnSpc>
                <a:spcPct val="80000"/>
              </a:lnSpc>
            </a:pPr>
            <a:r>
              <a:rPr lang="en-GB" sz="2400"/>
              <a:t>1992 Chemical Weapons convention and the establishment of the Office of the Prevention of Chemical Warfare in the Hague.  OPCW currently the lead agency in investigating and controlling chemical weapons</a:t>
            </a:r>
            <a:endParaRPr lang="en-US"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Following 100 years of chemical warfare where are we?</a:t>
            </a:r>
            <a:r>
              <a:rPr lang="en-US" sz="400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Much of chemical warfare has been controlled </a:t>
            </a:r>
          </a:p>
          <a:p>
            <a:pPr>
              <a:lnSpc>
                <a:spcPct val="80000"/>
              </a:lnSpc>
            </a:pPr>
            <a:r>
              <a:rPr lang="en-GB" sz="1800"/>
              <a:t>But – use of chemical agents in three areas of conflict over the past 10 years (Iraq, Libya and Syria) shows that the threat still remains</a:t>
            </a:r>
          </a:p>
          <a:p>
            <a:pPr>
              <a:lnSpc>
                <a:spcPct val="80000"/>
              </a:lnSpc>
            </a:pPr>
            <a:r>
              <a:rPr lang="en-GB" sz="1800"/>
              <a:t>Growing concern about terrorist use of chemical weapons against unprotected civilians</a:t>
            </a:r>
          </a:p>
          <a:p>
            <a:pPr>
              <a:lnSpc>
                <a:spcPct val="80000"/>
              </a:lnSpc>
            </a:pPr>
            <a:r>
              <a:rPr lang="en-GB" sz="1800"/>
              <a:t>Medical treatment of toxic trauma has improved but the essential lessons of early life support in often chaotic circumstances have still to be learned</a:t>
            </a:r>
          </a:p>
          <a:p>
            <a:pPr>
              <a:lnSpc>
                <a:spcPct val="80000"/>
              </a:lnSpc>
            </a:pPr>
            <a:r>
              <a:rPr lang="en-GB" sz="1800"/>
              <a:t>Many emergency medical services now have trained responders who can operate within contaminated zones and training is improving</a:t>
            </a:r>
          </a:p>
          <a:p>
            <a:pPr>
              <a:lnSpc>
                <a:spcPct val="80000"/>
              </a:lnSpc>
            </a:pPr>
            <a:r>
              <a:rPr lang="en-GB" sz="1800"/>
              <a:t>Trauma from chemical warfare agents remains relatively rare  but the many lessons of the past 100 years must not be forgotten</a:t>
            </a:r>
          </a:p>
          <a:p>
            <a:pPr>
              <a:lnSpc>
                <a:spcPct val="80000"/>
              </a:lnSpc>
            </a:pPr>
            <a:r>
              <a:rPr lang="en-GB" sz="1800"/>
              <a:t>Civilians remain particularly vulnerable and the fear of chemical weapons remains</a:t>
            </a:r>
          </a:p>
          <a:p>
            <a:pPr>
              <a:lnSpc>
                <a:spcPct val="80000"/>
              </a:lnSpc>
            </a:pPr>
            <a:r>
              <a:rPr lang="en-GB" sz="1800"/>
              <a:t>Important for the medical profession to convey the message that chemical agents are not inherently ‘weapons of mass destruction’ and that protection and treatment exists.</a:t>
            </a:r>
            <a:endParaRPr lang="en-US"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AMUIP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2160588" cy="1620838"/>
          </a:xfrm>
          <a:prstGeom prst="rect">
            <a:avLst/>
          </a:prstGeom>
          <a:noFill/>
        </p:spPr>
      </p:pic>
      <p:pic>
        <p:nvPicPr>
          <p:cNvPr id="66565" name="Picture 5" descr="WW1blin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0"/>
            <a:ext cx="2022475" cy="1289050"/>
          </a:xfrm>
          <a:prstGeom prst="rect">
            <a:avLst/>
          </a:prstGeom>
          <a:noFill/>
        </p:spPr>
      </p:pic>
      <p:pic>
        <p:nvPicPr>
          <p:cNvPr id="66566" name="Picture 6" descr="WW1mas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0"/>
            <a:ext cx="2093913" cy="1335088"/>
          </a:xfrm>
          <a:prstGeom prst="rect">
            <a:avLst/>
          </a:prstGeom>
          <a:noFill/>
        </p:spPr>
      </p:pic>
      <p:pic>
        <p:nvPicPr>
          <p:cNvPr id="66567" name="Picture 7" descr="File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773238"/>
            <a:ext cx="2093913" cy="1258887"/>
          </a:xfrm>
          <a:prstGeom prst="rect">
            <a:avLst/>
          </a:prstGeom>
          <a:noFill/>
        </p:spPr>
      </p:pic>
      <p:pic>
        <p:nvPicPr>
          <p:cNvPr id="66568" name="Picture 8" descr="File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4588" y="0"/>
            <a:ext cx="1649412" cy="2597150"/>
          </a:xfrm>
          <a:prstGeom prst="rect">
            <a:avLst/>
          </a:prstGeom>
          <a:noFill/>
        </p:spPr>
      </p:pic>
      <p:pic>
        <p:nvPicPr>
          <p:cNvPr id="66569" name="Picture 9" descr="File0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141663"/>
            <a:ext cx="1120775" cy="1728787"/>
          </a:xfrm>
          <a:prstGeom prst="rect">
            <a:avLst/>
          </a:prstGeom>
          <a:noFill/>
        </p:spPr>
      </p:pic>
      <p:pic>
        <p:nvPicPr>
          <p:cNvPr id="66570" name="Picture 10" descr="HD eye injuri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1557338"/>
            <a:ext cx="2163762" cy="1374775"/>
          </a:xfrm>
          <a:prstGeom prst="rect">
            <a:avLst/>
          </a:prstGeom>
          <a:noFill/>
        </p:spPr>
      </p:pic>
      <p:pic>
        <p:nvPicPr>
          <p:cNvPr id="66572" name="Picture 12" descr="Portonresu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313" y="3141663"/>
            <a:ext cx="1851025" cy="1387475"/>
          </a:xfrm>
          <a:prstGeom prst="rect">
            <a:avLst/>
          </a:prstGeom>
          <a:noFill/>
        </p:spPr>
      </p:pic>
      <p:pic>
        <p:nvPicPr>
          <p:cNvPr id="66573" name="Picture 13" descr="Machine gunner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1628775"/>
            <a:ext cx="2227263" cy="1792288"/>
          </a:xfrm>
          <a:prstGeom prst="rect">
            <a:avLst/>
          </a:prstGeom>
          <a:noFill/>
        </p:spPr>
      </p:pic>
      <p:pic>
        <p:nvPicPr>
          <p:cNvPr id="66574" name="Picture 14" descr="File000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8500" y="3284538"/>
            <a:ext cx="2095500" cy="126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DSCF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87563" cy="1566863"/>
          </a:xfrm>
          <a:prstGeom prst="rect">
            <a:avLst/>
          </a:prstGeom>
          <a:noFill/>
        </p:spPr>
      </p:pic>
      <p:pic>
        <p:nvPicPr>
          <p:cNvPr id="67589" name="Picture 5" descr="Chemical_weapons_Halabja_Iraq_March_1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2306637" cy="1660525"/>
          </a:xfrm>
          <a:prstGeom prst="rect">
            <a:avLst/>
          </a:prstGeom>
          <a:noFill/>
        </p:spPr>
      </p:pic>
      <p:pic>
        <p:nvPicPr>
          <p:cNvPr id="67590" name="Picture 6" descr="p9a"/>
          <p:cNvPicPr>
            <a:picLocks noChangeAspect="1" noChangeArrowheads="1"/>
          </p:cNvPicPr>
          <p:nvPr/>
        </p:nvPicPr>
        <p:blipFill>
          <a:blip r:embed="rId4" cstate="print">
            <a:lum bright="-18000" contrast="6000"/>
          </a:blip>
          <a:srcRect/>
          <a:stretch>
            <a:fillRect/>
          </a:stretch>
        </p:blipFill>
        <p:spPr bwMode="auto">
          <a:xfrm>
            <a:off x="5076825" y="0"/>
            <a:ext cx="2446338" cy="1679575"/>
          </a:xfrm>
          <a:prstGeom prst="rect">
            <a:avLst/>
          </a:prstGeom>
          <a:noFill/>
        </p:spPr>
      </p:pic>
      <p:pic>
        <p:nvPicPr>
          <p:cNvPr id="67591" name="Picture 7" descr="Fig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675"/>
            <a:ext cx="1582738" cy="1323975"/>
          </a:xfrm>
          <a:prstGeom prst="rect">
            <a:avLst/>
          </a:prstGeom>
          <a:noFill/>
        </p:spPr>
      </p:pic>
      <p:pic>
        <p:nvPicPr>
          <p:cNvPr id="67592" name="Picture 8" descr="Fig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1773238"/>
            <a:ext cx="1841500" cy="1858962"/>
          </a:xfrm>
          <a:prstGeom prst="rect">
            <a:avLst/>
          </a:prstGeom>
          <a:noFill/>
        </p:spPr>
      </p:pic>
      <p:pic>
        <p:nvPicPr>
          <p:cNvPr id="67593" name="Picture 13" descr="Full-size image (65 K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1844675"/>
            <a:ext cx="1943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Fig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1773238"/>
            <a:ext cx="1385888" cy="2238375"/>
          </a:xfrm>
          <a:prstGeom prst="rect">
            <a:avLst/>
          </a:prstGeom>
          <a:noFill/>
        </p:spPr>
      </p:pic>
      <p:pic>
        <p:nvPicPr>
          <p:cNvPr id="67595" name="Picture 11" descr="File0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44900"/>
            <a:ext cx="2020888" cy="1268413"/>
          </a:xfrm>
          <a:prstGeom prst="rect">
            <a:avLst/>
          </a:prstGeom>
          <a:noFill/>
        </p:spPr>
      </p:pic>
      <p:pic>
        <p:nvPicPr>
          <p:cNvPr id="67596" name="Picture 12" descr="File00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3716338"/>
            <a:ext cx="2022475" cy="1290637"/>
          </a:xfrm>
          <a:prstGeom prst="rect">
            <a:avLst/>
          </a:prstGeom>
          <a:noFill/>
        </p:spPr>
      </p:pic>
      <p:pic>
        <p:nvPicPr>
          <p:cNvPr id="67597" name="Picture 13" descr="File00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3573463"/>
            <a:ext cx="1174750" cy="187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Classification of chemical warfare agents in terms of somatic effects</a:t>
            </a:r>
            <a:endParaRPr lang="en-US" sz="2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Lungs and the respiratory system</a:t>
            </a:r>
          </a:p>
          <a:p>
            <a:r>
              <a:rPr lang="en-GB"/>
              <a:t>Internal respiration – chemical asphyxiants</a:t>
            </a:r>
          </a:p>
          <a:p>
            <a:r>
              <a:rPr lang="en-GB"/>
              <a:t>Skin, eyes and epithelial membranes – vesicant agents</a:t>
            </a:r>
          </a:p>
          <a:p>
            <a:r>
              <a:rPr lang="en-GB"/>
              <a:t>Central and peripheral nervous systems</a:t>
            </a:r>
          </a:p>
          <a:p>
            <a:r>
              <a:rPr lang="en-GB"/>
              <a:t>The importance of latency when considering chemical agents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The origins of modern chemical warfare</a:t>
            </a:r>
            <a:r>
              <a:rPr lang="en-US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of irritant smokes and fire in battle knows for centuries</a:t>
            </a:r>
          </a:p>
          <a:p>
            <a:r>
              <a:rPr lang="en-GB"/>
              <a:t>1915 usually considered as being the start of the modern era of chemical warfare</a:t>
            </a:r>
          </a:p>
          <a:p>
            <a:r>
              <a:rPr lang="en-GB"/>
              <a:t>But the origins go back well into the 19th century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Industrial Revolution and the rise of the European chemical industries:  the war of the chemists</a:t>
            </a:r>
            <a:r>
              <a:rPr lang="en-US" sz="400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William Perkin – the discovery of aniline dyes</a:t>
            </a:r>
          </a:p>
          <a:p>
            <a:r>
              <a:rPr lang="en-GB" sz="2400"/>
              <a:t>Mauraine – the first synthetic purple</a:t>
            </a:r>
          </a:p>
          <a:p>
            <a:r>
              <a:rPr lang="en-GB" sz="2400"/>
              <a:t>Development of the British dye industry</a:t>
            </a:r>
          </a:p>
          <a:p>
            <a:r>
              <a:rPr lang="en-GB" sz="2400"/>
              <a:t>Later 19th century saw a rapid dominance of Germany in this area</a:t>
            </a:r>
            <a:endParaRPr lang="en-US" sz="2400"/>
          </a:p>
        </p:txBody>
      </p:sp>
      <p:pic>
        <p:nvPicPr>
          <p:cNvPr id="9221" name="Picture 5" descr="Perki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7488" y="1844675"/>
            <a:ext cx="2844800" cy="38893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Fritz Haber</a:t>
            </a:r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German chemist and  head of the Kaiser Wilhelm institute in Berlin</a:t>
            </a:r>
          </a:p>
          <a:p>
            <a:pPr>
              <a:lnSpc>
                <a:spcPct val="90000"/>
              </a:lnSpc>
            </a:pPr>
            <a:r>
              <a:rPr lang="en-GB" sz="2000"/>
              <a:t>By 1914 Haber worked within a vast chemical production capability</a:t>
            </a:r>
          </a:p>
          <a:p>
            <a:pPr>
              <a:lnSpc>
                <a:spcPct val="90000"/>
              </a:lnSpc>
            </a:pPr>
            <a:r>
              <a:rPr lang="en-GB" sz="2000"/>
              <a:t>Involved in planning and executing the first chemical attacks in 1915</a:t>
            </a:r>
          </a:p>
          <a:p>
            <a:pPr>
              <a:lnSpc>
                <a:spcPct val="90000"/>
              </a:lnSpc>
            </a:pPr>
            <a:r>
              <a:rPr lang="en-GB" sz="2000"/>
              <a:t>1919 – Nobel prize for developing a completely synthetic process for making ammonia and hence nitrates</a:t>
            </a:r>
          </a:p>
          <a:p>
            <a:pPr>
              <a:lnSpc>
                <a:spcPct val="90000"/>
              </a:lnSpc>
            </a:pPr>
            <a:r>
              <a:rPr lang="en-GB" sz="2000"/>
              <a:t>Discovery of the Haber concept ( for any inhaled toxic gas concentration x time of inhalation is constant)</a:t>
            </a:r>
            <a:endParaRPr lang="en-US" sz="2000"/>
          </a:p>
        </p:txBody>
      </p:sp>
      <p:pic>
        <p:nvPicPr>
          <p:cNvPr id="10245" name="Picture 5" descr="hab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773238"/>
            <a:ext cx="2622550" cy="367506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2659</Words>
  <Application>Microsoft Office PowerPoint</Application>
  <PresentationFormat>Affichage à l'écran (4:3)</PresentationFormat>
  <Paragraphs>272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9" baseType="lpstr">
      <vt:lpstr>Arial</vt:lpstr>
      <vt:lpstr>Default Design</vt:lpstr>
      <vt:lpstr>Chemical Warfare Agents:  from 1915 to the present day </vt:lpstr>
      <vt:lpstr>Objectives of the presentation </vt:lpstr>
      <vt:lpstr>Acknowledgement </vt:lpstr>
      <vt:lpstr>Toxic Trauma </vt:lpstr>
      <vt:lpstr>1914 – 2014:   a century of toxic trauma </vt:lpstr>
      <vt:lpstr>Classification of chemical warfare agents in terms of somatic effects</vt:lpstr>
      <vt:lpstr>The origins of modern chemical warfare </vt:lpstr>
      <vt:lpstr>The Industrial Revolution and the rise of the European chemical industries:  the war of the chemists </vt:lpstr>
      <vt:lpstr>Fritz Haber </vt:lpstr>
      <vt:lpstr>François Auguste Victor Grignard </vt:lpstr>
      <vt:lpstr>Gerhardt Schrader </vt:lpstr>
      <vt:lpstr>The beginnings of modern chemical warfare</vt:lpstr>
      <vt:lpstr>Chemical agents:  weapons of desperation</vt:lpstr>
      <vt:lpstr>The control of chemical warfare prior to the First World War </vt:lpstr>
      <vt:lpstr>Chemical weapons acting on the lungs and respiratory tract</vt:lpstr>
      <vt:lpstr>The first use of lung damaging agents </vt:lpstr>
      <vt:lpstr>Ypres:  April 22nd 1915:  the first proper chemical warfare attack </vt:lpstr>
      <vt:lpstr>Diapositive 18</vt:lpstr>
      <vt:lpstr>Further chlorine attack at Bolimov:   May 1915</vt:lpstr>
      <vt:lpstr> Key lessons from the first chemical attacks using lung damaging agents</vt:lpstr>
      <vt:lpstr>1915 – 1918 the continuing use of inhaled agents</vt:lpstr>
      <vt:lpstr>Medical countermeasures against lung damaging agents </vt:lpstr>
      <vt:lpstr>Respiratory protection </vt:lpstr>
      <vt:lpstr>Early civilian respirators:  Reims, 1915</vt:lpstr>
      <vt:lpstr>Lung damaging agents post WW 1 </vt:lpstr>
      <vt:lpstr>Agents acting on the skin and epithelial membranes:  vesicants</vt:lpstr>
      <vt:lpstr>1917:  the arrival of mustard gas </vt:lpstr>
      <vt:lpstr>First use of mustard gas </vt:lpstr>
      <vt:lpstr>The effects of mustard gas </vt:lpstr>
      <vt:lpstr>Casualties from mustard gas </vt:lpstr>
      <vt:lpstr>1917 – 1918 – continued use of Mustard Gas until the end of the war</vt:lpstr>
      <vt:lpstr>1917 – 2014 :  a century of research into mustard gas </vt:lpstr>
      <vt:lpstr>1919 – 1945:  use of mustard gas against civilians </vt:lpstr>
      <vt:lpstr>1943 – the Bari harbour incident </vt:lpstr>
      <vt:lpstr>Mustard gas:  1945 – 2014 </vt:lpstr>
      <vt:lpstr>The hazard of mustard gas today</vt:lpstr>
      <vt:lpstr>Chemical asphyxiant gases </vt:lpstr>
      <vt:lpstr>HCN – early studies and use in WW1 </vt:lpstr>
      <vt:lpstr>Uses of HCN in chemical warfare </vt:lpstr>
      <vt:lpstr>The current status of HCN as a chemical weapon</vt:lpstr>
      <vt:lpstr>Chemical agents affecting the nervous system </vt:lpstr>
      <vt:lpstr>Agents attacking the cholinergic nervous system – the nerve agents</vt:lpstr>
      <vt:lpstr>Gerhardt Schrader  and the discovery of nerve agents </vt:lpstr>
      <vt:lpstr>WW2 – production and stockpiling of nerve agents</vt:lpstr>
      <vt:lpstr>The collapse of Nazi Germany and the dispersion of nerve agents </vt:lpstr>
      <vt:lpstr>Problems in managing the effects of nerve agents in 1945 </vt:lpstr>
      <vt:lpstr>The Cold War chemical arms race</vt:lpstr>
      <vt:lpstr>The use of nerve agents against civilians </vt:lpstr>
      <vt:lpstr>Tokyo – 1995 </vt:lpstr>
      <vt:lpstr>Damascus – 2013 </vt:lpstr>
      <vt:lpstr>Chemical agents acting on the central nervous system</vt:lpstr>
      <vt:lpstr>1970 -   the search for a non – lethal ‘knockdown’ agent </vt:lpstr>
      <vt:lpstr>Toxins </vt:lpstr>
      <vt:lpstr>Attempts at control of chemical weapons </vt:lpstr>
      <vt:lpstr>Following 100 years of chemical warfare where are we? </vt:lpstr>
      <vt:lpstr>Diapositive 56</vt:lpstr>
      <vt:lpstr>Diapositive 57</vt:lpstr>
    </vt:vector>
  </TitlesOfParts>
  <Company>Health Protection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Warfare Agents:  from 1915 to the present day</dc:title>
  <dc:creator>David Baker</dc:creator>
  <cp:lastModifiedBy>Jean-Bernard Cazalaa</cp:lastModifiedBy>
  <cp:revision>74</cp:revision>
  <dcterms:created xsi:type="dcterms:W3CDTF">2014-08-18T13:42:33Z</dcterms:created>
  <dcterms:modified xsi:type="dcterms:W3CDTF">2014-12-09T16:53:57Z</dcterms:modified>
</cp:coreProperties>
</file>